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9" r:id="rId2"/>
    <p:sldId id="260" r:id="rId3"/>
    <p:sldId id="265" r:id="rId4"/>
    <p:sldId id="258" r:id="rId5"/>
    <p:sldId id="267" r:id="rId6"/>
    <p:sldId id="268" r:id="rId7"/>
    <p:sldId id="269" r:id="rId8"/>
    <p:sldId id="270" r:id="rId9"/>
    <p:sldId id="271" r:id="rId10"/>
    <p:sldId id="266" r:id="rId11"/>
    <p:sldId id="262" r:id="rId12"/>
    <p:sldId id="272" r:id="rId13"/>
    <p:sldId id="273" r:id="rId14"/>
    <p:sldId id="274" r:id="rId15"/>
    <p:sldId id="257" r:id="rId16"/>
    <p:sldId id="261" r:id="rId17"/>
    <p:sldId id="264" r:id="rId18"/>
    <p:sldId id="256" r:id="rId19"/>
  </p:sldIdLst>
  <p:sldSz cx="12192000" cy="6858000"/>
  <p:notesSz cx="6858000" cy="9144000"/>
  <p:defaultTextStyle>
    <a:defPPr>
      <a:defRPr lang="en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3"/>
    <p:restoredTop sz="94667"/>
  </p:normalViewPr>
  <p:slideViewPr>
    <p:cSldViewPr snapToGrid="0">
      <p:cViewPr varScale="1">
        <p:scale>
          <a:sx n="118" d="100"/>
          <a:sy n="118" d="100"/>
        </p:scale>
        <p:origin x="24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6FC7-B2D6-BB44-8F3D-3C0A73080289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8CC96-B07A-FF41-BD2C-BF82707A1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67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8CC96-B07A-FF41-BD2C-BF82707A1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08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9DF4-BFA7-9481-CE72-F26BC3D45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82922-3C1B-547D-232D-AABE48905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592AC-888F-0E8E-9C3C-49738374E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6E0D9-48F6-10F6-6517-A260A6EC6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9A68B-8690-3BC0-EFC9-5EC7779F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285659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6EC6-7837-0480-DEB6-1F69F8180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927C3-FB43-4934-95BC-A15037859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50E3E-8329-96B4-15A7-96B7380E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726FF-03F1-6C9A-574C-6177EA71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A7E70-176A-0894-F3CF-FF7EDF411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394870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87FBA3-88BA-E180-7995-C3670DFBB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1DE6-E6B2-6603-EE12-F8A28BE96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5A2F4-B146-D8D3-5431-EBEBC45D6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1940E-BFF2-BBA3-D86D-FFE8F3F18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9DB33-B8A4-E55D-DF8A-3AC15BE47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3862876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0D28-775E-A4F9-4C9C-874EC64F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B4965-426F-8CFC-BE59-DA55C01B6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FA04B-E497-CED6-C341-049A29C5C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BAEFE-352F-6CAC-F5C6-E0593D26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4CB70-7044-5941-544B-7740C1C7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297817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220BB-263B-85BD-A8AE-0267C26DD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8F8B0-5997-8896-E9EC-E7E490710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518EA-D580-8889-CE42-EB33FE847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84B5F-4784-D9CD-71EA-44642C65F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F755E-680E-73FF-F268-213093BA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331771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B63E-42C7-192D-1EA9-5E573F674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4E9E3-70A0-859D-A293-94B43DA970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ACE5C-D9A9-ACFD-ACC8-CD0BB2B58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A9598-EEAD-8A39-AF25-B32C7FE58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F544E-587C-D0F6-338C-2A3B9A13E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65E74-78FF-E328-603A-A627F78F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2497739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59B0-7449-B99A-89E4-7272A1D7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29BF8-DC14-B9FB-5FD5-22164B81C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51736-CE43-78E1-A09D-311680C9C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20D9D7-D25B-C285-2C1D-3F92ED8CB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1146CD-0C20-A886-0738-3D7AE76D5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C54769-7324-F4BF-9F99-F49D4128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FF62C-58FF-5C02-567A-D65273816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371E5-7E3E-A881-C06C-D1B37760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27486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540C-38CA-D508-B25B-671C286B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7C4E4D-C7DB-B1FD-272F-E9521BE17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4EE88-0DE5-9E0F-9833-2E548E01F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6061B-FB37-756D-7C2B-0F08BB4E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206044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F6ACC-F8E2-4E96-56E3-255E55879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257DF6-541C-B2D9-5A4B-954E00B7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A39BE-0DAA-308B-FF6C-AF8D161F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272308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6B078-026C-AA3C-A163-FD973C0C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3BFA0-9D65-6F6B-13E8-F2925A90B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10F03-D047-87C4-A0B1-B839F4057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02B53-3871-3FF9-6188-53996155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DA81E-66C9-0CA1-3CBA-9B8F3BCF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10DEC-5652-D886-0A92-7A789C2B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3610407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0B2B2-E0FD-0AAF-41F0-BD6F9C42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6C412-3C81-0379-DEAF-6D81E9C00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C2037-24DC-87B6-2A23-9B346B05B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A6878-69F7-761F-1D43-F62FA735C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9318FE-C9FC-D9EB-0DCB-56DFE6A8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36802-187E-C06F-7EBE-0DF55728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271353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080EED-69E8-B8B3-05BC-4D6B00FB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AB093-4FC7-734B-EFC2-FB1B06A0E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F17D5-52F6-26B2-691A-EEDDF538E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B49C9-7DCB-93E8-07B5-F82B5ED0E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E41EE-1942-B714-2520-D772BCC17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57838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3C97E51-0869-9D0D-A521-3939DF772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10" y="2418302"/>
            <a:ext cx="13378230" cy="934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85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522B610-2DF7-32A7-60B2-D9CF4AA13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443" b="4927"/>
          <a:stretch/>
        </p:blipFill>
        <p:spPr>
          <a:xfrm>
            <a:off x="811807" y="457200"/>
            <a:ext cx="105683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19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BC0047ED-3E56-E012-06F8-90703CA1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Componentes</a:t>
            </a:r>
          </a:p>
        </p:txBody>
      </p:sp>
      <p:sp>
        <p:nvSpPr>
          <p:cNvPr id="7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8">
            <a:extLst>
              <a:ext uri="{FF2B5EF4-FFF2-40B4-BE49-F238E27FC236}">
                <a16:creationId xmlns:a16="http://schemas.microsoft.com/office/drawing/2014/main" id="{D7867EEE-854C-8EE0-983B-8D3DCE34D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AWS S3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AWS Lambda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DynamoDB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AWS Bedrock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(Optional) SNS and SQS,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Secret Manager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Database: </a:t>
            </a:r>
            <a:r>
              <a:rPr lang="en-US" sz="2200" dirty="0" err="1"/>
              <a:t>ChromaDB</a:t>
            </a:r>
            <a:r>
              <a:rPr lang="en-US" sz="2200" dirty="0"/>
              <a:t>, MongoDB, Redis, AWS </a:t>
            </a:r>
            <a:r>
              <a:rPr lang="en-US" sz="2200" dirty="0" err="1"/>
              <a:t>Opensearch</a:t>
            </a:r>
            <a:endParaRPr lang="en-US" sz="2200" dirty="0"/>
          </a:p>
        </p:txBody>
      </p:sp>
      <p:pic>
        <p:nvPicPr>
          <p:cNvPr id="5" name="Content Placeholder 4" descr="A group of colorful icons&#10;&#10;Description automatically generated">
            <a:extLst>
              <a:ext uri="{FF2B5EF4-FFF2-40B4-BE49-F238E27FC236}">
                <a16:creationId xmlns:a16="http://schemas.microsoft.com/office/drawing/2014/main" id="{F74655A0-60E9-30A4-5580-41ABF55D5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337"/>
          <a:stretch/>
        </p:blipFill>
        <p:spPr>
          <a:xfrm>
            <a:off x="2548849" y="446499"/>
            <a:ext cx="9116234" cy="614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04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9EAD7-5945-CC50-E202-E2005D4D9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Que es RAG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13EAA-EA43-184B-85C1-AD2CD038F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1400"/>
              <a:t>La “generación aumentada por recuperación” (RAG) es una técnica utilizada en el procesamiento del lenguaje natural (NPL) que combina el poder de los modelos basados en recuperación (Retrieval models) y los modelos generativos (Generative models) para mejorar la calidad y la relevancia del texto generado</a:t>
            </a:r>
          </a:p>
          <a:p>
            <a:r>
              <a:rPr lang="en-US" sz="1400"/>
              <a:t>Respuestas más basadas en hechos: Las respuestas de los LLMs se basan en la información proporcionada. Es menos probable que el modelo genere información incorrecta o engañosa.</a:t>
            </a:r>
          </a:p>
          <a:p>
            <a:r>
              <a:rPr lang="en-US" sz="1400" b="1"/>
              <a:t>“Generación Aumentada por Recuperación (RAG) vs. fine-tuning”</a:t>
            </a:r>
          </a:p>
          <a:p>
            <a:r>
              <a:rPr lang="en-US" sz="1400"/>
              <a:t>RAG y el fine-tuning son las dos formas más populares de incorporar nueva información en los Modelos LLM. Ambos requieren datos adicionales, pero se utilizan de manera diferente.</a:t>
            </a:r>
          </a:p>
          <a:p>
            <a:endParaRPr lang="en-US" sz="1400"/>
          </a:p>
        </p:txBody>
      </p:sp>
      <p:pic>
        <p:nvPicPr>
          <p:cNvPr id="5" name="Picture 4" descr="A black background with text and sun and books&#10;&#10;Description automatically generated with medium confidence">
            <a:extLst>
              <a:ext uri="{FF2B5EF4-FFF2-40B4-BE49-F238E27FC236}">
                <a16:creationId xmlns:a16="http://schemas.microsoft.com/office/drawing/2014/main" id="{8358FDE6-4983-56C2-97C6-B79499C7D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837"/>
          <a:stretch/>
        </p:blipFill>
        <p:spPr>
          <a:xfrm>
            <a:off x="4040500" y="544286"/>
            <a:ext cx="8687868" cy="594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92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C332C97-D7D1-CA97-A253-3A84D4A8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8256" y="1617288"/>
            <a:ext cx="7787675" cy="543190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3076E8-09B2-532F-1B58-2F6509B0972D}"/>
              </a:ext>
            </a:extLst>
          </p:cNvPr>
          <p:cNvSpPr txBox="1"/>
          <p:nvPr/>
        </p:nvSpPr>
        <p:spPr>
          <a:xfrm>
            <a:off x="5971162" y="1048192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/>
              <a:t>¿Por </a:t>
            </a:r>
            <a:r>
              <a:rPr lang="en-US" sz="1700" b="1" dirty="0" err="1"/>
              <a:t>Qué</a:t>
            </a:r>
            <a:r>
              <a:rPr lang="en-US" sz="1700" b="1" dirty="0"/>
              <a:t> es </a:t>
            </a:r>
            <a:r>
              <a:rPr lang="en-US" sz="1700" b="1" dirty="0" err="1"/>
              <a:t>Importante</a:t>
            </a:r>
            <a:r>
              <a:rPr lang="en-US" sz="1700" b="1" dirty="0"/>
              <a:t> la </a:t>
            </a:r>
            <a:r>
              <a:rPr lang="en-US" sz="1700" b="1" dirty="0" err="1"/>
              <a:t>Segmentación</a:t>
            </a:r>
            <a:r>
              <a:rPr lang="en-US" sz="1700" b="1" dirty="0"/>
              <a:t> (Chunking)?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La </a:t>
            </a:r>
            <a:r>
              <a:rPr lang="en-US" sz="1700" dirty="0" err="1"/>
              <a:t>segmentación</a:t>
            </a:r>
            <a:r>
              <a:rPr lang="en-US" sz="1700" dirty="0"/>
              <a:t> es </a:t>
            </a:r>
            <a:r>
              <a:rPr lang="en-US" sz="1700" dirty="0" err="1"/>
              <a:t>esencial</a:t>
            </a:r>
            <a:r>
              <a:rPr lang="en-US" sz="1700" dirty="0"/>
              <a:t> </a:t>
            </a:r>
            <a:r>
              <a:rPr lang="en-US" sz="1700" dirty="0" err="1"/>
              <a:t>en</a:t>
            </a:r>
            <a:r>
              <a:rPr lang="en-US" sz="1700" dirty="0"/>
              <a:t> </a:t>
            </a:r>
            <a:r>
              <a:rPr lang="en-US" sz="1700" dirty="0" err="1"/>
              <a:t>aplicaciones</a:t>
            </a:r>
            <a:r>
              <a:rPr lang="en-US" sz="1700" dirty="0"/>
              <a:t> de </a:t>
            </a:r>
            <a:r>
              <a:rPr lang="en-US" sz="1700" dirty="0" err="1"/>
              <a:t>Modelos</a:t>
            </a:r>
            <a:r>
              <a:rPr lang="en-US" sz="1700" dirty="0"/>
              <a:t> de </a:t>
            </a:r>
            <a:r>
              <a:rPr lang="en-US" sz="1700" dirty="0" err="1"/>
              <a:t>Lenguaje</a:t>
            </a:r>
            <a:r>
              <a:rPr lang="en-US" sz="1700" dirty="0"/>
              <a:t> de </a:t>
            </a:r>
            <a:r>
              <a:rPr lang="en-US" sz="1700" dirty="0" err="1"/>
              <a:t>Larga</a:t>
            </a:r>
            <a:r>
              <a:rPr lang="en-US" sz="1700" dirty="0"/>
              <a:t> </a:t>
            </a:r>
            <a:r>
              <a:rPr lang="en-US" sz="1700" dirty="0" err="1"/>
              <a:t>Duración</a:t>
            </a:r>
            <a:r>
              <a:rPr lang="en-US" sz="1700" dirty="0"/>
              <a:t> (LLM) </a:t>
            </a:r>
            <a:r>
              <a:rPr lang="en-US" sz="1700" dirty="0" err="1"/>
              <a:t>por</a:t>
            </a:r>
            <a:r>
              <a:rPr lang="en-US" sz="1700" dirty="0"/>
              <a:t> dos </a:t>
            </a:r>
            <a:r>
              <a:rPr lang="en-US" sz="1700" dirty="0" err="1"/>
              <a:t>razones</a:t>
            </a:r>
            <a:r>
              <a:rPr lang="en-US" sz="1700" dirty="0"/>
              <a:t> </a:t>
            </a:r>
            <a:r>
              <a:rPr lang="en-US" sz="1700" dirty="0" err="1"/>
              <a:t>principales</a:t>
            </a:r>
            <a:r>
              <a:rPr lang="en-US" sz="17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Preservar</a:t>
            </a:r>
            <a:r>
              <a:rPr lang="en-US" sz="1700" dirty="0"/>
              <a:t> la </a:t>
            </a:r>
            <a:r>
              <a:rPr lang="en-US" sz="1700" dirty="0" err="1"/>
              <a:t>relevancia</a:t>
            </a:r>
            <a:r>
              <a:rPr lang="en-US" sz="1700" dirty="0"/>
              <a:t> </a:t>
            </a:r>
            <a:r>
              <a:rPr lang="en-US" sz="1700" dirty="0" err="1"/>
              <a:t>semántica</a:t>
            </a:r>
            <a:r>
              <a:rPr lang="en-US" sz="1700" dirty="0"/>
              <a:t>: La </a:t>
            </a:r>
            <a:r>
              <a:rPr lang="en-US" sz="1700" dirty="0" err="1"/>
              <a:t>segmentación</a:t>
            </a:r>
            <a:r>
              <a:rPr lang="en-US" sz="1700" dirty="0"/>
              <a:t> </a:t>
            </a:r>
            <a:r>
              <a:rPr lang="en-US" sz="1700" dirty="0" err="1"/>
              <a:t>ayuda</a:t>
            </a:r>
            <a:r>
              <a:rPr lang="en-US" sz="1700" dirty="0"/>
              <a:t> a </a:t>
            </a:r>
            <a:r>
              <a:rPr lang="en-US" sz="1700" dirty="0" err="1"/>
              <a:t>asegurar</a:t>
            </a:r>
            <a:r>
              <a:rPr lang="en-US" sz="1700" dirty="0"/>
              <a:t> que </a:t>
            </a:r>
            <a:r>
              <a:rPr lang="en-US" sz="1700" dirty="0" err="1"/>
              <a:t>el</a:t>
            </a:r>
            <a:r>
              <a:rPr lang="en-US" sz="1700" dirty="0"/>
              <a:t> </a:t>
            </a:r>
            <a:r>
              <a:rPr lang="en-US" sz="1700" dirty="0" err="1"/>
              <a:t>contenido</a:t>
            </a:r>
            <a:r>
              <a:rPr lang="en-US" sz="1700" dirty="0"/>
              <a:t> que </a:t>
            </a:r>
            <a:r>
              <a:rPr lang="en-US" sz="1700" dirty="0" err="1"/>
              <a:t>estamos</a:t>
            </a:r>
            <a:r>
              <a:rPr lang="en-US" sz="1700" dirty="0"/>
              <a:t> </a:t>
            </a:r>
            <a:r>
              <a:rPr lang="en-US" sz="1700" dirty="0" err="1"/>
              <a:t>observando</a:t>
            </a:r>
            <a:r>
              <a:rPr lang="en-US" sz="1700" dirty="0"/>
              <a:t> sea </a:t>
            </a:r>
            <a:r>
              <a:rPr lang="en-US" sz="1700" dirty="0" err="1"/>
              <a:t>significativo</a:t>
            </a:r>
            <a:r>
              <a:rPr lang="en-US" sz="1700" dirty="0"/>
              <a:t> y </a:t>
            </a:r>
            <a:r>
              <a:rPr lang="en-US" sz="1700" dirty="0" err="1"/>
              <a:t>preciso</a:t>
            </a:r>
            <a:r>
              <a:rPr lang="en-US" sz="1700" dirty="0"/>
              <a:t> </a:t>
            </a:r>
            <a:r>
              <a:rPr lang="en-US" sz="1700" dirty="0" err="1"/>
              <a:t>cuando</a:t>
            </a:r>
            <a:r>
              <a:rPr lang="en-US" sz="1700" dirty="0"/>
              <a:t> </a:t>
            </a:r>
            <a:r>
              <a:rPr lang="en-US" sz="1700" dirty="0" err="1"/>
              <a:t>buscamos</a:t>
            </a:r>
            <a:r>
              <a:rPr lang="en-US" sz="1700" dirty="0"/>
              <a:t> </a:t>
            </a:r>
            <a:r>
              <a:rPr lang="en-US" sz="1700" dirty="0" err="1"/>
              <a:t>en</a:t>
            </a:r>
            <a:r>
              <a:rPr lang="en-US" sz="1700" dirty="0"/>
              <a:t> </a:t>
            </a:r>
            <a:r>
              <a:rPr lang="en-US" sz="1700" dirty="0" err="1"/>
              <a:t>una</a:t>
            </a:r>
            <a:r>
              <a:rPr lang="en-US" sz="1700" dirty="0"/>
              <a:t> base de </a:t>
            </a:r>
            <a:r>
              <a:rPr lang="en-US" sz="1700" dirty="0" err="1"/>
              <a:t>datos</a:t>
            </a:r>
            <a:r>
              <a:rPr lang="en-US" sz="1700" dirty="0"/>
              <a:t> </a:t>
            </a:r>
            <a:r>
              <a:rPr lang="en-US" sz="1700" dirty="0" err="1"/>
              <a:t>como</a:t>
            </a:r>
            <a:r>
              <a:rPr lang="en-US" sz="1700" dirty="0"/>
              <a:t> Chroma, Pinecone, FAISS.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Ajustar</a:t>
            </a:r>
            <a:r>
              <a:rPr lang="en-US" sz="1700" dirty="0"/>
              <a:t> </a:t>
            </a:r>
            <a:r>
              <a:rPr lang="en-US" sz="1700" dirty="0" err="1"/>
              <a:t>el</a:t>
            </a:r>
            <a:r>
              <a:rPr lang="en-US" sz="1700" dirty="0"/>
              <a:t> </a:t>
            </a:r>
            <a:r>
              <a:rPr lang="en-US" sz="1700" dirty="0" err="1"/>
              <a:t>contenido</a:t>
            </a:r>
            <a:r>
              <a:rPr lang="en-US" sz="1700" dirty="0"/>
              <a:t> </a:t>
            </a:r>
            <a:r>
              <a:rPr lang="en-US" sz="1700" dirty="0" err="1"/>
              <a:t>dentro</a:t>
            </a:r>
            <a:r>
              <a:rPr lang="en-US" sz="1700" dirty="0"/>
              <a:t> de </a:t>
            </a:r>
            <a:r>
              <a:rPr lang="en-US" sz="1700" dirty="0" err="1"/>
              <a:t>los</a:t>
            </a:r>
            <a:r>
              <a:rPr lang="en-US" sz="1700" dirty="0"/>
              <a:t> </a:t>
            </a:r>
            <a:r>
              <a:rPr lang="en-US" sz="1700" dirty="0" err="1"/>
              <a:t>límites</a:t>
            </a:r>
            <a:r>
              <a:rPr lang="en-US" sz="1700" dirty="0"/>
              <a:t> de tokens: Al usar </a:t>
            </a:r>
            <a:r>
              <a:rPr lang="en-US" sz="1700" dirty="0" err="1"/>
              <a:t>aplicaciones</a:t>
            </a:r>
            <a:r>
              <a:rPr lang="en-US" sz="1700" dirty="0"/>
              <a:t> LLM </a:t>
            </a:r>
            <a:r>
              <a:rPr lang="en-US" sz="1700" dirty="0" err="1"/>
              <a:t>como</a:t>
            </a:r>
            <a:r>
              <a:rPr lang="en-US" sz="1700" dirty="0"/>
              <a:t> chatbots, la </a:t>
            </a:r>
            <a:r>
              <a:rPr lang="en-US" sz="1700" dirty="0" err="1"/>
              <a:t>segmentación</a:t>
            </a:r>
            <a:r>
              <a:rPr lang="en-US" sz="1700" dirty="0"/>
              <a:t> </a:t>
            </a:r>
            <a:r>
              <a:rPr lang="en-US" sz="1700" dirty="0" err="1"/>
              <a:t>ayuda</a:t>
            </a:r>
            <a:r>
              <a:rPr lang="en-US" sz="1700" dirty="0"/>
              <a:t> a </a:t>
            </a:r>
            <a:r>
              <a:rPr lang="en-US" sz="1700" dirty="0" err="1"/>
              <a:t>mantener</a:t>
            </a:r>
            <a:r>
              <a:rPr lang="en-US" sz="1700" dirty="0"/>
              <a:t> </a:t>
            </a:r>
            <a:r>
              <a:rPr lang="en-US" sz="1700" dirty="0" err="1"/>
              <a:t>el</a:t>
            </a:r>
            <a:r>
              <a:rPr lang="en-US" sz="1700" dirty="0"/>
              <a:t> </a:t>
            </a:r>
            <a:r>
              <a:rPr lang="en-US" sz="1700" dirty="0" err="1"/>
              <a:t>texto</a:t>
            </a:r>
            <a:r>
              <a:rPr lang="en-US" sz="1700" dirty="0"/>
              <a:t> que </a:t>
            </a:r>
            <a:r>
              <a:rPr lang="en-US" sz="1700" dirty="0" err="1"/>
              <a:t>recuperamos</a:t>
            </a:r>
            <a:r>
              <a:rPr lang="en-US" sz="1700" dirty="0"/>
              <a:t> </a:t>
            </a:r>
            <a:r>
              <a:rPr lang="en-US" sz="1700" dirty="0" err="1"/>
              <a:t>dentro</a:t>
            </a:r>
            <a:r>
              <a:rPr lang="en-US" sz="1700" dirty="0"/>
              <a:t> de las </a:t>
            </a:r>
            <a:r>
              <a:rPr lang="en-US" sz="1700" dirty="0" err="1"/>
              <a:t>reglas</a:t>
            </a:r>
            <a:r>
              <a:rPr lang="en-US" sz="1700" dirty="0"/>
              <a:t> o </a:t>
            </a:r>
            <a:r>
              <a:rPr lang="en-US" sz="1700" dirty="0" err="1"/>
              <a:t>límite</a:t>
            </a:r>
            <a:r>
              <a:rPr lang="en-US" sz="1700" dirty="0"/>
              <a:t> de tokens </a:t>
            </a:r>
            <a:r>
              <a:rPr lang="en-US" sz="1700" dirty="0" err="1"/>
              <a:t>establecido</a:t>
            </a:r>
            <a:r>
              <a:rPr lang="en-US" sz="1700" dirty="0"/>
              <a:t> </a:t>
            </a:r>
            <a:r>
              <a:rPr lang="en-US" sz="1700" dirty="0" err="1"/>
              <a:t>por</a:t>
            </a:r>
            <a:r>
              <a:rPr lang="en-US" sz="1700" dirty="0"/>
              <a:t> </a:t>
            </a:r>
            <a:r>
              <a:rPr lang="en-US" sz="1700" dirty="0" err="1"/>
              <a:t>algunos</a:t>
            </a:r>
            <a:r>
              <a:rPr lang="en-US" sz="1700" dirty="0"/>
              <a:t> </a:t>
            </a:r>
            <a:r>
              <a:rPr lang="en-US" sz="1700" dirty="0" err="1"/>
              <a:t>modelos</a:t>
            </a:r>
            <a:r>
              <a:rPr lang="en-US" sz="1700" dirty="0"/>
              <a:t> de </a:t>
            </a:r>
            <a:r>
              <a:rPr lang="en-US" sz="1700" dirty="0" err="1"/>
              <a:t>lenguaje</a:t>
            </a:r>
            <a:r>
              <a:rPr lang="en-US" sz="1700" dirty="0"/>
              <a:t>, </a:t>
            </a:r>
            <a:r>
              <a:rPr lang="en-US" sz="1700" dirty="0" err="1"/>
              <a:t>como</a:t>
            </a:r>
            <a:r>
              <a:rPr lang="en-US" sz="1700" dirty="0"/>
              <a:t> </a:t>
            </a:r>
            <a:r>
              <a:rPr lang="en-US" sz="1700" dirty="0" err="1"/>
              <a:t>el</a:t>
            </a:r>
            <a:r>
              <a:rPr lang="en-US" sz="1700" dirty="0"/>
              <a:t> GPT-4 de </a:t>
            </a:r>
            <a:r>
              <a:rPr lang="en-US" sz="1700" dirty="0" err="1"/>
              <a:t>OpenAI</a:t>
            </a:r>
            <a:r>
              <a:rPr lang="en-US" sz="17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831982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382DCE-EAA4-796F-CB39-BE498441B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818" t="909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84781B9-12CB-45C3-907A-9ED93FF72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8C8D-1718-02E1-3A80-C9A34092CDF3}"/>
              </a:ext>
            </a:extLst>
          </p:cNvPr>
          <p:cNvSpPr txBox="1"/>
          <p:nvPr/>
        </p:nvSpPr>
        <p:spPr>
          <a:xfrm>
            <a:off x="6096000" y="614172"/>
            <a:ext cx="5996405" cy="60641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/>
              <a:t>Traducción</a:t>
            </a:r>
            <a:r>
              <a:rPr lang="en-US" sz="1600" b="1" dirty="0"/>
              <a:t> de </a:t>
            </a:r>
            <a:r>
              <a:rPr lang="en-US" sz="1600" b="1" dirty="0" err="1"/>
              <a:t>Texto</a:t>
            </a:r>
            <a:r>
              <a:rPr lang="en-US" sz="1600" b="1" dirty="0"/>
              <a:t> a </a:t>
            </a:r>
            <a:r>
              <a:rPr lang="en-US" sz="1600" b="1" dirty="0" err="1"/>
              <a:t>Vectores</a:t>
            </a:r>
            <a:endParaRPr lang="en-US" sz="16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Los </a:t>
            </a:r>
            <a:r>
              <a:rPr lang="en-US" sz="1600" dirty="0" err="1"/>
              <a:t>modelos</a:t>
            </a:r>
            <a:r>
              <a:rPr lang="en-US" sz="1600" dirty="0"/>
              <a:t> pre-</a:t>
            </a:r>
            <a:r>
              <a:rPr lang="en-US" sz="1600" dirty="0" err="1"/>
              <a:t>entrenados</a:t>
            </a:r>
            <a:r>
              <a:rPr lang="en-US" sz="1600" dirty="0"/>
              <a:t> </a:t>
            </a:r>
            <a:r>
              <a:rPr lang="en-US" sz="1600" dirty="0" err="1"/>
              <a:t>convierten</a:t>
            </a:r>
            <a:r>
              <a:rPr lang="en-US" sz="1600" dirty="0"/>
              <a:t> </a:t>
            </a:r>
            <a:r>
              <a:rPr lang="en-US" sz="1600" dirty="0" err="1"/>
              <a:t>texto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vectores</a:t>
            </a:r>
            <a:r>
              <a:rPr lang="en-US" sz="1600" dirty="0"/>
              <a:t> que </a:t>
            </a:r>
            <a:r>
              <a:rPr lang="en-US" sz="1600" dirty="0" err="1"/>
              <a:t>representan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significado</a:t>
            </a:r>
            <a:r>
              <a:rPr lang="en-US" sz="1600" dirty="0"/>
              <a:t> de palabras y </a:t>
            </a:r>
            <a:r>
              <a:rPr lang="en-US" sz="1600" dirty="0" err="1"/>
              <a:t>oraciones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/>
              <a:t>Ejemplo</a:t>
            </a:r>
            <a:r>
              <a:rPr lang="en-US" sz="1600" b="1" dirty="0"/>
              <a:t> Bidimensional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/>
              <a:t>En</a:t>
            </a:r>
            <a:r>
              <a:rPr lang="en-US" sz="1600" dirty="0"/>
              <a:t> un </a:t>
            </a:r>
            <a:r>
              <a:rPr lang="en-US" sz="1600" dirty="0" err="1"/>
              <a:t>espacio</a:t>
            </a:r>
            <a:r>
              <a:rPr lang="en-US" sz="1600" dirty="0"/>
              <a:t> vectorial simple, </a:t>
            </a:r>
            <a:r>
              <a:rPr lang="en-US" sz="1600" dirty="0" err="1"/>
              <a:t>elementos</a:t>
            </a:r>
            <a:r>
              <a:rPr lang="en-US" sz="1600" dirty="0"/>
              <a:t> </a:t>
            </a:r>
            <a:r>
              <a:rPr lang="en-US" sz="1600" dirty="0" err="1"/>
              <a:t>similares</a:t>
            </a:r>
            <a:r>
              <a:rPr lang="en-US" sz="1600" dirty="0"/>
              <a:t> (</a:t>
            </a:r>
            <a:r>
              <a:rPr lang="en-US" sz="1600" dirty="0" err="1"/>
              <a:t>como</a:t>
            </a:r>
            <a:r>
              <a:rPr lang="en-US" sz="1600" dirty="0"/>
              <a:t> </a:t>
            </a:r>
            <a:r>
              <a:rPr lang="en-US" sz="1600" dirty="0" err="1"/>
              <a:t>frutas</a:t>
            </a:r>
            <a:r>
              <a:rPr lang="en-US" sz="1600" dirty="0"/>
              <a:t>) se </a:t>
            </a:r>
            <a:r>
              <a:rPr lang="en-US" sz="1600" dirty="0" err="1"/>
              <a:t>mapean</a:t>
            </a:r>
            <a:r>
              <a:rPr lang="en-US" sz="1600" dirty="0"/>
              <a:t>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cerca</a:t>
            </a:r>
            <a:r>
              <a:rPr lang="en-US" sz="1600" dirty="0"/>
              <a:t> </a:t>
            </a:r>
            <a:r>
              <a:rPr lang="en-US" sz="1600" dirty="0" err="1"/>
              <a:t>unos</a:t>
            </a:r>
            <a:r>
              <a:rPr lang="en-US" sz="1600" dirty="0"/>
              <a:t> de </a:t>
            </a:r>
            <a:r>
              <a:rPr lang="en-US" sz="1600" dirty="0" err="1"/>
              <a:t>otros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/>
              <a:t>Aprendizaje</a:t>
            </a:r>
            <a:r>
              <a:rPr lang="en-US" sz="1600" b="1" dirty="0"/>
              <a:t> Contextual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Los </a:t>
            </a:r>
            <a:r>
              <a:rPr lang="en-US" sz="1600" dirty="0" err="1"/>
              <a:t>modelos</a:t>
            </a:r>
            <a:r>
              <a:rPr lang="en-US" sz="1600" dirty="0"/>
              <a:t> </a:t>
            </a:r>
            <a:r>
              <a:rPr lang="en-US" sz="1600" dirty="0" err="1"/>
              <a:t>aprenden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uso</a:t>
            </a:r>
            <a:r>
              <a:rPr lang="en-US" sz="1600" dirty="0"/>
              <a:t> de palabras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contextos</a:t>
            </a:r>
            <a:r>
              <a:rPr lang="en-US" sz="1600" dirty="0"/>
              <a:t> </a:t>
            </a:r>
            <a:r>
              <a:rPr lang="en-US" sz="1600" dirty="0" err="1"/>
              <a:t>variados</a:t>
            </a:r>
            <a:r>
              <a:rPr lang="en-US" sz="1600" dirty="0"/>
              <a:t>, similar a </a:t>
            </a:r>
            <a:r>
              <a:rPr lang="en-US" sz="1600" dirty="0" err="1"/>
              <a:t>cómo</a:t>
            </a:r>
            <a:r>
              <a:rPr lang="en-US" sz="1600" dirty="0"/>
              <a:t>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humanos</a:t>
            </a:r>
            <a:r>
              <a:rPr lang="en-US" sz="1600" dirty="0"/>
              <a:t> </a:t>
            </a:r>
            <a:r>
              <a:rPr lang="en-US" sz="1600" dirty="0" err="1"/>
              <a:t>aprenden</a:t>
            </a:r>
            <a:r>
              <a:rPr lang="en-US" sz="1600" dirty="0"/>
              <a:t> un </a:t>
            </a:r>
            <a:r>
              <a:rPr lang="en-US" sz="1600" dirty="0" err="1"/>
              <a:t>idioma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/>
              <a:t>Entrenamiento</a:t>
            </a:r>
            <a:r>
              <a:rPr lang="en-US" sz="1600" b="1" dirty="0"/>
              <a:t> y </a:t>
            </a:r>
            <a:r>
              <a:rPr lang="en-US" sz="1600" b="1" dirty="0" err="1"/>
              <a:t>Asociación</a:t>
            </a:r>
            <a:endParaRPr lang="en-US" sz="16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A </a:t>
            </a:r>
            <a:r>
              <a:rPr lang="en-US" sz="1600" dirty="0" err="1"/>
              <a:t>través</a:t>
            </a:r>
            <a:r>
              <a:rPr lang="en-US" sz="1600" dirty="0"/>
              <a:t> del </a:t>
            </a:r>
            <a:r>
              <a:rPr lang="en-US" sz="1600" dirty="0" err="1"/>
              <a:t>entrenamiento</a:t>
            </a:r>
            <a:r>
              <a:rPr lang="en-US" sz="1600" dirty="0"/>
              <a:t>,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modelo</a:t>
            </a:r>
            <a:r>
              <a:rPr lang="en-US" sz="1600" dirty="0"/>
              <a:t> </a:t>
            </a:r>
            <a:r>
              <a:rPr lang="en-US" sz="1600" dirty="0" err="1"/>
              <a:t>entiende</a:t>
            </a:r>
            <a:r>
              <a:rPr lang="en-US" sz="1600" dirty="0"/>
              <a:t> que palabras que </a:t>
            </a:r>
            <a:r>
              <a:rPr lang="en-US" sz="1600" dirty="0" err="1"/>
              <a:t>aparecen</a:t>
            </a:r>
            <a:r>
              <a:rPr lang="en-US" sz="1600" dirty="0"/>
              <a:t> juntas </a:t>
            </a:r>
            <a:r>
              <a:rPr lang="en-US" sz="1600" dirty="0" err="1"/>
              <a:t>frecuentemente</a:t>
            </a:r>
            <a:r>
              <a:rPr lang="en-US" sz="1600" dirty="0"/>
              <a:t> (</a:t>
            </a:r>
            <a:r>
              <a:rPr lang="en-US" sz="1600" dirty="0" err="1"/>
              <a:t>como</a:t>
            </a:r>
            <a:r>
              <a:rPr lang="en-US" sz="1600" dirty="0"/>
              <a:t> “</a:t>
            </a:r>
            <a:r>
              <a:rPr lang="en-US" sz="1600" dirty="0" err="1"/>
              <a:t>peras</a:t>
            </a:r>
            <a:r>
              <a:rPr lang="en-US" sz="1600" dirty="0"/>
              <a:t> y manzanas”) </a:t>
            </a:r>
            <a:r>
              <a:rPr lang="en-US" sz="1600" dirty="0" err="1"/>
              <a:t>tienen</a:t>
            </a:r>
            <a:r>
              <a:rPr lang="en-US" sz="1600" dirty="0"/>
              <a:t> algo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común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/>
              <a:t>Vectores</a:t>
            </a:r>
            <a:r>
              <a:rPr lang="en-US" sz="1600" b="1" dirty="0"/>
              <a:t> </a:t>
            </a:r>
            <a:r>
              <a:rPr lang="en-US" sz="1600" b="1" dirty="0" err="1"/>
              <a:t>Multidimensionales</a:t>
            </a:r>
            <a:endParaRPr lang="en-US" sz="16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Para </a:t>
            </a:r>
            <a:r>
              <a:rPr lang="en-US" sz="1600" dirty="0" err="1"/>
              <a:t>manejar</a:t>
            </a:r>
            <a:r>
              <a:rPr lang="en-US" sz="1600" dirty="0"/>
              <a:t> </a:t>
            </a:r>
            <a:r>
              <a:rPr lang="en-US" sz="1600" dirty="0" err="1"/>
              <a:t>múltiples</a:t>
            </a:r>
            <a:r>
              <a:rPr lang="en-US" sz="1600" dirty="0"/>
              <a:t> </a:t>
            </a:r>
            <a:r>
              <a:rPr lang="en-US" sz="1600" dirty="0" err="1"/>
              <a:t>características</a:t>
            </a:r>
            <a:r>
              <a:rPr lang="en-US" sz="1600" dirty="0"/>
              <a:t>, se </a:t>
            </a:r>
            <a:r>
              <a:rPr lang="en-US" sz="1600" dirty="0" err="1"/>
              <a:t>usan</a:t>
            </a:r>
            <a:r>
              <a:rPr lang="en-US" sz="1600" dirty="0"/>
              <a:t> </a:t>
            </a:r>
            <a:r>
              <a:rPr lang="en-US" sz="1600" dirty="0" err="1"/>
              <a:t>vectores</a:t>
            </a:r>
            <a:r>
              <a:rPr lang="en-US" sz="1600" dirty="0"/>
              <a:t> con </a:t>
            </a:r>
            <a:r>
              <a:rPr lang="en-US" sz="1600" dirty="0" err="1"/>
              <a:t>cientos</a:t>
            </a:r>
            <a:r>
              <a:rPr lang="en-US" sz="1600" dirty="0"/>
              <a:t> o miles de </a:t>
            </a:r>
            <a:r>
              <a:rPr lang="en-US" sz="1600" dirty="0" err="1"/>
              <a:t>dimensiones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/>
              <a:t>Medición</a:t>
            </a:r>
            <a:r>
              <a:rPr lang="en-US" sz="1600" b="1" dirty="0"/>
              <a:t> de </a:t>
            </a:r>
            <a:r>
              <a:rPr lang="en-US" sz="1600" b="1" dirty="0" err="1"/>
              <a:t>Distancias</a:t>
            </a:r>
            <a:endParaRPr lang="en-US" sz="16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Los </a:t>
            </a:r>
            <a:r>
              <a:rPr lang="en-US" sz="1600" dirty="0" err="1"/>
              <a:t>vectores</a:t>
            </a:r>
            <a:r>
              <a:rPr lang="en-US" sz="1600" dirty="0"/>
              <a:t> </a:t>
            </a:r>
            <a:r>
              <a:rPr lang="en-US" sz="1600" dirty="0" err="1"/>
              <a:t>permiten</a:t>
            </a:r>
            <a:r>
              <a:rPr lang="en-US" sz="1600" dirty="0"/>
              <a:t> </a:t>
            </a:r>
            <a:r>
              <a:rPr lang="en-US" sz="1600" dirty="0" err="1"/>
              <a:t>medir</a:t>
            </a:r>
            <a:r>
              <a:rPr lang="en-US" sz="1600" dirty="0"/>
              <a:t> la "</a:t>
            </a:r>
            <a:r>
              <a:rPr lang="en-US" sz="1600" dirty="0" err="1"/>
              <a:t>distancia</a:t>
            </a:r>
            <a:r>
              <a:rPr lang="en-US" sz="1600" dirty="0"/>
              <a:t>" o </a:t>
            </a:r>
            <a:r>
              <a:rPr lang="en-US" sz="1600" dirty="0" err="1"/>
              <a:t>similitud</a:t>
            </a:r>
            <a:r>
              <a:rPr lang="en-US" sz="1600" dirty="0"/>
              <a:t> entre </a:t>
            </a:r>
            <a:r>
              <a:rPr lang="en-US" sz="1600" dirty="0" err="1"/>
              <a:t>conceptos</a:t>
            </a:r>
            <a:r>
              <a:rPr lang="en-US" sz="1600" dirty="0"/>
              <a:t>, </a:t>
            </a:r>
            <a:r>
              <a:rPr lang="en-US" sz="1600" dirty="0" err="1"/>
              <a:t>aunque</a:t>
            </a:r>
            <a:r>
              <a:rPr lang="en-US" sz="1600" dirty="0"/>
              <a:t> </a:t>
            </a:r>
            <a:r>
              <a:rPr lang="en-US" sz="1600" dirty="0" err="1"/>
              <a:t>esto</a:t>
            </a:r>
            <a:r>
              <a:rPr lang="en-US" sz="1600" dirty="0"/>
              <a:t> </a:t>
            </a:r>
            <a:r>
              <a:rPr lang="en-US" sz="1600" dirty="0" err="1"/>
              <a:t>puede</a:t>
            </a:r>
            <a:r>
              <a:rPr lang="en-US" sz="1600" dirty="0"/>
              <a:t> </a:t>
            </a:r>
            <a:r>
              <a:rPr lang="en-US" sz="1600" dirty="0" err="1"/>
              <a:t>requerir</a:t>
            </a:r>
            <a:r>
              <a:rPr lang="en-US" sz="1600" dirty="0"/>
              <a:t> mayor </a:t>
            </a:r>
            <a:r>
              <a:rPr lang="en-US" sz="1600" dirty="0" err="1"/>
              <a:t>capacidad</a:t>
            </a:r>
            <a:r>
              <a:rPr lang="en-US" sz="1600" dirty="0"/>
              <a:t> </a:t>
            </a:r>
            <a:r>
              <a:rPr lang="en-US" sz="1600" dirty="0" err="1"/>
              <a:t>computacional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espacios</a:t>
            </a:r>
            <a:r>
              <a:rPr lang="en-US" sz="1600" dirty="0"/>
              <a:t> de </a:t>
            </a:r>
            <a:r>
              <a:rPr lang="en-US" sz="1600" dirty="0" err="1"/>
              <a:t>alta</a:t>
            </a:r>
            <a:r>
              <a:rPr lang="en-US" sz="1600" dirty="0"/>
              <a:t> </a:t>
            </a:r>
            <a:r>
              <a:rPr lang="en-US" sz="1600" dirty="0" err="1"/>
              <a:t>dimensión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7147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E6D36AC-F684-31BB-3C32-6D46258F7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RAG en accion .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Content Placeholder 8" descr="A black background with colorful arrows and arrows&#10;&#10;Description automatically generated">
            <a:extLst>
              <a:ext uri="{FF2B5EF4-FFF2-40B4-BE49-F238E27FC236}">
                <a16:creationId xmlns:a16="http://schemas.microsoft.com/office/drawing/2014/main" id="{17496A41-FD5E-263A-C272-F3C88A3E9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71" b="1"/>
          <a:stretch/>
        </p:blipFill>
        <p:spPr>
          <a:xfrm>
            <a:off x="3242339" y="-104780"/>
            <a:ext cx="8949661" cy="70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55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5C81747A-7B9E-3DFC-729D-502B09FE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Backend / Frontend </a:t>
            </a:r>
            <a:b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Chatbot</a:t>
            </a:r>
          </a:p>
        </p:txBody>
      </p:sp>
      <p:sp>
        <p:nvSpPr>
          <p:cNvPr id="4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memory&#10;&#10;Description automatically generated">
            <a:extLst>
              <a:ext uri="{FF2B5EF4-FFF2-40B4-BE49-F238E27FC236}">
                <a16:creationId xmlns:a16="http://schemas.microsoft.com/office/drawing/2014/main" id="{5C8A0A67-CF92-6366-1700-FB2B23381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71" b="1"/>
          <a:stretch/>
        </p:blipFill>
        <p:spPr>
          <a:xfrm>
            <a:off x="3461657" y="510110"/>
            <a:ext cx="8640977" cy="682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5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933873-669E-6DFA-8FBC-955CFC12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5453F8F-037E-C482-AD14-F29CCEE49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49" y="1110342"/>
            <a:ext cx="4795611" cy="479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9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10EF59-EBF7-BF79-40F3-81A18A91D245}"/>
              </a:ext>
            </a:extLst>
          </p:cNvPr>
          <p:cNvSpPr/>
          <p:nvPr/>
        </p:nvSpPr>
        <p:spPr>
          <a:xfrm>
            <a:off x="6676353" y="1000749"/>
            <a:ext cx="29979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Seguínos</a:t>
            </a:r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</a:t>
            </a:r>
          </a:p>
        </p:txBody>
      </p:sp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87714AE-CF71-3007-9276-23411DA60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04" y="2447931"/>
            <a:ext cx="3409320" cy="34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rawing of a box with arrows&#10;&#10;Description automatically generated">
            <a:extLst>
              <a:ext uri="{FF2B5EF4-FFF2-40B4-BE49-F238E27FC236}">
                <a16:creationId xmlns:a16="http://schemas.microsoft.com/office/drawing/2014/main" id="{99C345C5-4CBB-476B-4100-D48A6AFAC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0" r="6172" b="2"/>
          <a:stretch/>
        </p:blipFill>
        <p:spPr>
          <a:xfrm>
            <a:off x="-839403" y="66554"/>
            <a:ext cx="8770949" cy="6721323"/>
          </a:xfrm>
          <a:prstGeom prst="rect">
            <a:avLst/>
          </a:prstGeom>
        </p:spPr>
      </p:pic>
      <p:sp>
        <p:nvSpPr>
          <p:cNvPr id="60" name="Right Triangle 5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59CF5-0A0E-0A77-9F3F-B16970B22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 funciona un Chatbot ?</a:t>
            </a:r>
          </a:p>
        </p:txBody>
      </p:sp>
    </p:spTree>
    <p:extLst>
      <p:ext uri="{BB962C8B-B14F-4D97-AF65-F5344CB8AC3E}">
        <p14:creationId xmlns:p14="http://schemas.microsoft.com/office/powerpoint/2010/main" val="2268711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Content Placeholder 6" descr="A small store front with trees and a sign&#10;&#10;Description automatically generated">
            <a:extLst>
              <a:ext uri="{FF2B5EF4-FFF2-40B4-BE49-F238E27FC236}">
                <a16:creationId xmlns:a16="http://schemas.microsoft.com/office/drawing/2014/main" id="{9FAD5FFE-4CFC-155F-962E-0F0809638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48" r="1" b="16308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28" name="Freeform: Shape 2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Content Placeholder 17">
            <a:extLst>
              <a:ext uri="{FF2B5EF4-FFF2-40B4-BE49-F238E27FC236}">
                <a16:creationId xmlns:a16="http://schemas.microsoft.com/office/drawing/2014/main" id="{D34F937A-30A1-B18C-016B-67261DDC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722729"/>
            <a:ext cx="3633747" cy="2700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dirty="0"/>
              <a:t>Bedrock</a:t>
            </a:r>
          </a:p>
        </p:txBody>
      </p:sp>
    </p:spTree>
    <p:extLst>
      <p:ext uri="{BB962C8B-B14F-4D97-AF65-F5344CB8AC3E}">
        <p14:creationId xmlns:p14="http://schemas.microsoft.com/office/powerpoint/2010/main" val="3249257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D36AC-F684-31BB-3C32-6D46258F7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Que es AWS Bedrock?</a:t>
            </a:r>
            <a:endParaRPr lang="en-GT" sz="4000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9086DD-B798-69BA-2FD1-BF60468D3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en-US" sz="1400"/>
              <a:t>AWS Bedrock es la última innovación de Amazon en el campo de la inteligencia artificial (IA) generativa.</a:t>
            </a:r>
          </a:p>
          <a:p>
            <a:pPr marL="457200" lvl="1" indent="0">
              <a:buNone/>
            </a:pPr>
            <a:r>
              <a:rPr lang="en-US" sz="1400"/>
              <a:t>Provee una solución integral para la creación de diversos tipos de contenido: texto, imágenes y audio.</a:t>
            </a:r>
          </a:p>
          <a:p>
            <a:pPr marL="457200" lvl="1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 b="1"/>
              <a:t>Impacto de la Inteligencia Artificial Generativa</a:t>
            </a:r>
          </a:p>
          <a:p>
            <a:pPr marL="457200" lvl="1" indent="0">
              <a:buNone/>
            </a:pPr>
            <a:r>
              <a:rPr lang="en-US" sz="1400"/>
              <a:t>La IA generativa permite a los usuarios producir contenido nuevo a partir de instrucciones específicas.</a:t>
            </a:r>
          </a:p>
          <a:p>
            <a:pPr marL="457200" lvl="1" indent="0">
              <a:buNone/>
            </a:pPr>
            <a:r>
              <a:rPr lang="en-US" sz="1400"/>
              <a:t>Esta tecnología está transformando radicalmente la creación de contenido, abriendo posibilidades en diversos sectores.</a:t>
            </a:r>
          </a:p>
          <a:p>
            <a:pPr marL="0" indent="0">
              <a:buNone/>
            </a:pPr>
            <a:r>
              <a:rPr lang="en-US" sz="1400" b="1"/>
              <a:t>Modelos Principales de IA en Bedrock</a:t>
            </a:r>
          </a:p>
          <a:p>
            <a:pPr marL="457200" lvl="1" indent="0">
              <a:buNone/>
            </a:pPr>
            <a:r>
              <a:rPr lang="en-US" sz="1400"/>
              <a:t>Claude: Un modelo versátil para tareas conversacionales y de procesamiento de texto.</a:t>
            </a:r>
          </a:p>
          <a:p>
            <a:pPr marL="457200" lvl="1" indent="0">
              <a:buNone/>
            </a:pPr>
            <a:r>
              <a:rPr lang="en-US" sz="1400"/>
              <a:t>Stable Diffusion de Stability AI: Especializado en la creación de imágenes detalladas y creativas.</a:t>
            </a:r>
          </a:p>
          <a:p>
            <a:pPr marL="457200" lvl="1" indent="0">
              <a:buNone/>
            </a:pPr>
            <a:r>
              <a:rPr lang="en-US" sz="1400"/>
              <a:t>Amazon Titan: Enfocado en la generación de contenido y análisis comparativos de texto avanzados.</a:t>
            </a:r>
          </a:p>
          <a:p>
            <a:pPr marL="457200" lvl="1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 b="1"/>
              <a:t>Posición de Bedrock en el Mercado</a:t>
            </a:r>
          </a:p>
          <a:p>
            <a:pPr marL="457200" lvl="1" indent="0">
              <a:buNone/>
            </a:pPr>
            <a:r>
              <a:rPr lang="en-US" sz="1400"/>
              <a:t>Bedrock se establece como un competidor directo de otras plataformas destacadas, como ChatGPT de OpenAI.</a:t>
            </a:r>
          </a:p>
          <a:p>
            <a:pPr marL="457200" lvl="1" indent="0">
              <a:buNone/>
            </a:pPr>
            <a:r>
              <a:rPr lang="en-US" sz="1400"/>
              <a:t>Destaca por integrar modelos de vanguardia de las empresas líderes en IA, proporcionando una amplia variedad de funcionalidades.</a:t>
            </a:r>
          </a:p>
          <a:p>
            <a:pPr marL="0" indent="0">
              <a:buNone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993234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E65D0-0687-0CE7-68FD-C3238AF40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0" i="0" u="none" strike="noStrike">
                <a:solidFill>
                  <a:srgbClr val="FFFFFF"/>
                </a:solidFill>
                <a:effectLst/>
                <a:latin typeface="Söhne"/>
              </a:rPr>
              <a:t>Características</a:t>
            </a:r>
            <a:r>
              <a:rPr lang="en-US" sz="4000" b="0" i="0" u="none" strike="noStrike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sz="4000" b="0" i="0" u="none" strike="noStrike">
                <a:solidFill>
                  <a:srgbClr val="FFFFFF"/>
                </a:solidFill>
                <a:effectLst/>
                <a:latin typeface="Söhne"/>
              </a:rPr>
              <a:t>Principales</a:t>
            </a:r>
            <a:r>
              <a:rPr lang="en-US" sz="4000" b="0" i="0" u="none" strike="noStrike" dirty="0">
                <a:solidFill>
                  <a:srgbClr val="FFFFFF"/>
                </a:solidFill>
                <a:effectLst/>
                <a:latin typeface="Söhne"/>
              </a:rPr>
              <a:t> de AWS Bedrock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09A84-D330-70C3-3539-3A3A2AED5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b="1" dirty="0" err="1"/>
              <a:t>Arquitectura</a:t>
            </a:r>
            <a:r>
              <a:rPr lang="en-US" sz="1700" b="1" dirty="0"/>
              <a:t>  Serverless</a:t>
            </a:r>
            <a:r>
              <a:rPr lang="en-US" sz="1700" dirty="0"/>
              <a:t>: </a:t>
            </a:r>
            <a:r>
              <a:rPr lang="en-US" sz="1700" dirty="0" err="1"/>
              <a:t>Simplifica</a:t>
            </a:r>
            <a:r>
              <a:rPr lang="en-US" sz="1700" dirty="0"/>
              <a:t> las </a:t>
            </a:r>
            <a:r>
              <a:rPr lang="en-US" sz="1700" dirty="0" err="1"/>
              <a:t>operaciones</a:t>
            </a:r>
            <a:r>
              <a:rPr lang="en-US" sz="1700" dirty="0"/>
              <a:t> al </a:t>
            </a:r>
            <a:r>
              <a:rPr lang="en-US" sz="1700" dirty="0" err="1"/>
              <a:t>eliminar</a:t>
            </a:r>
            <a:r>
              <a:rPr lang="en-US" sz="1700" dirty="0"/>
              <a:t> la </a:t>
            </a:r>
            <a:r>
              <a:rPr lang="en-US" sz="1700" dirty="0" err="1"/>
              <a:t>necesidad</a:t>
            </a:r>
            <a:r>
              <a:rPr lang="en-US" sz="1700" dirty="0"/>
              <a:t> de </a:t>
            </a:r>
            <a:r>
              <a:rPr lang="en-US" sz="1700" dirty="0" err="1"/>
              <a:t>gestionar</a:t>
            </a:r>
            <a:r>
              <a:rPr lang="en-US" sz="1700" dirty="0"/>
              <a:t> </a:t>
            </a:r>
            <a:r>
              <a:rPr lang="en-US" sz="1700" dirty="0" err="1"/>
              <a:t>infraestructura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r>
              <a:rPr lang="en-US" sz="1700" b="1" dirty="0" err="1"/>
              <a:t>Interacciones</a:t>
            </a:r>
            <a:r>
              <a:rPr lang="en-US" sz="1700" b="1" dirty="0"/>
              <a:t> </a:t>
            </a:r>
            <a:r>
              <a:rPr lang="en-US" sz="1700" b="1" dirty="0" err="1"/>
              <a:t>Basadas</a:t>
            </a:r>
            <a:r>
              <a:rPr lang="en-US" sz="1700" b="1" dirty="0"/>
              <a:t> </a:t>
            </a:r>
            <a:r>
              <a:rPr lang="en-US" sz="1700" b="1" dirty="0" err="1"/>
              <a:t>en</a:t>
            </a:r>
            <a:r>
              <a:rPr lang="en-US" sz="1700" b="1" dirty="0"/>
              <a:t> API</a:t>
            </a:r>
            <a:r>
              <a:rPr lang="en-US" sz="1700" dirty="0"/>
              <a:t>: </a:t>
            </a:r>
            <a:r>
              <a:rPr lang="en-US" sz="1700" dirty="0" err="1"/>
              <a:t>Facilita</a:t>
            </a:r>
            <a:r>
              <a:rPr lang="en-US" sz="1700" dirty="0"/>
              <a:t> la </a:t>
            </a:r>
            <a:r>
              <a:rPr lang="en-US" sz="1700" dirty="0" err="1"/>
              <a:t>integración</a:t>
            </a:r>
            <a:r>
              <a:rPr lang="en-US" sz="1700" dirty="0"/>
              <a:t> sin </a:t>
            </a:r>
            <a:r>
              <a:rPr lang="en-US" sz="1700" dirty="0" err="1"/>
              <a:t>problemas</a:t>
            </a:r>
            <a:r>
              <a:rPr lang="en-US" sz="1700" dirty="0"/>
              <a:t> con </a:t>
            </a:r>
            <a:r>
              <a:rPr lang="en-US" sz="1700" dirty="0" err="1"/>
              <a:t>sistemas</a:t>
            </a:r>
            <a:r>
              <a:rPr lang="en-US" sz="1700" dirty="0"/>
              <a:t> y </a:t>
            </a:r>
            <a:r>
              <a:rPr lang="en-US" sz="1700" dirty="0" err="1"/>
              <a:t>aplicaciones</a:t>
            </a:r>
            <a:r>
              <a:rPr lang="en-US" sz="1700" dirty="0"/>
              <a:t> </a:t>
            </a:r>
            <a:r>
              <a:rPr lang="en-US" sz="1700" dirty="0" err="1"/>
              <a:t>existentes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r>
              <a:rPr lang="en-US" sz="1700" b="1" dirty="0" err="1"/>
              <a:t>Integración</a:t>
            </a:r>
            <a:r>
              <a:rPr lang="en-US" sz="1700" b="1" dirty="0"/>
              <a:t> de </a:t>
            </a:r>
            <a:r>
              <a:rPr lang="en-US" sz="1700" b="1" dirty="0" err="1"/>
              <a:t>Diversos</a:t>
            </a:r>
            <a:r>
              <a:rPr lang="en-US" sz="1700" b="1" dirty="0"/>
              <a:t> </a:t>
            </a:r>
            <a:r>
              <a:rPr lang="en-US" sz="1700" b="1" dirty="0" err="1"/>
              <a:t>Modelos</a:t>
            </a:r>
            <a:r>
              <a:rPr lang="en-US" sz="1700" b="1" dirty="0"/>
              <a:t> de IA</a:t>
            </a:r>
            <a:r>
              <a:rPr lang="en-US" sz="1700" dirty="0"/>
              <a:t>: </a:t>
            </a:r>
            <a:r>
              <a:rPr lang="en-US" sz="1700" dirty="0" err="1"/>
              <a:t>Ofrece</a:t>
            </a:r>
            <a:r>
              <a:rPr lang="en-US" sz="1700" dirty="0"/>
              <a:t> </a:t>
            </a:r>
            <a:r>
              <a:rPr lang="en-US" sz="1700" dirty="0" err="1"/>
              <a:t>acceso</a:t>
            </a:r>
            <a:r>
              <a:rPr lang="en-US" sz="1700" dirty="0"/>
              <a:t> a </a:t>
            </a:r>
            <a:r>
              <a:rPr lang="en-US" sz="1700" dirty="0" err="1"/>
              <a:t>una</a:t>
            </a:r>
            <a:r>
              <a:rPr lang="en-US" sz="1700" dirty="0"/>
              <a:t> </a:t>
            </a:r>
            <a:r>
              <a:rPr lang="en-US" sz="1700" dirty="0" err="1"/>
              <a:t>gama</a:t>
            </a:r>
            <a:r>
              <a:rPr lang="en-US" sz="1700" dirty="0"/>
              <a:t> de </a:t>
            </a:r>
            <a:r>
              <a:rPr lang="en-US" sz="1700" dirty="0" err="1"/>
              <a:t>modelos</a:t>
            </a:r>
            <a:r>
              <a:rPr lang="en-US" sz="1700" dirty="0"/>
              <a:t> de </a:t>
            </a:r>
            <a:r>
              <a:rPr lang="en-US" sz="1700" dirty="0" err="1"/>
              <a:t>inteligencia</a:t>
            </a:r>
            <a:r>
              <a:rPr lang="en-US" sz="1700" dirty="0"/>
              <a:t> artificial </a:t>
            </a:r>
            <a:r>
              <a:rPr lang="en-US" sz="1700" dirty="0" err="1"/>
              <a:t>generativa</a:t>
            </a:r>
            <a:r>
              <a:rPr lang="en-US" sz="1700" dirty="0"/>
              <a:t> de </a:t>
            </a:r>
            <a:r>
              <a:rPr lang="en-US" sz="1700" dirty="0" err="1"/>
              <a:t>los</a:t>
            </a:r>
            <a:r>
              <a:rPr lang="en-US" sz="1700" dirty="0"/>
              <a:t> </a:t>
            </a:r>
            <a:r>
              <a:rPr lang="en-US" sz="1700" dirty="0" err="1"/>
              <a:t>principales</a:t>
            </a:r>
            <a:r>
              <a:rPr lang="en-US" sz="1700" dirty="0"/>
              <a:t> </a:t>
            </a:r>
            <a:r>
              <a:rPr lang="en-US" sz="1700" dirty="0" err="1"/>
              <a:t>proveedores</a:t>
            </a:r>
            <a:r>
              <a:rPr lang="en-US" sz="1700" dirty="0"/>
              <a:t> de IA.</a:t>
            </a:r>
          </a:p>
          <a:p>
            <a:pPr marL="0" indent="0">
              <a:buNone/>
            </a:pPr>
            <a:r>
              <a:rPr lang="en-US" sz="1700" b="1" dirty="0" err="1"/>
              <a:t>Costo-Efectividad</a:t>
            </a:r>
            <a:r>
              <a:rPr lang="en-US" sz="1700" dirty="0"/>
              <a:t>: Solo </a:t>
            </a:r>
            <a:r>
              <a:rPr lang="en-US" sz="1700" dirty="0" err="1"/>
              <a:t>paga</a:t>
            </a:r>
            <a:r>
              <a:rPr lang="en-US" sz="1700" dirty="0"/>
              <a:t> </a:t>
            </a:r>
            <a:r>
              <a:rPr lang="en-US" sz="1700" dirty="0" err="1"/>
              <a:t>por</a:t>
            </a:r>
            <a:r>
              <a:rPr lang="en-US" sz="1700" dirty="0"/>
              <a:t> lo que </a:t>
            </a:r>
            <a:r>
              <a:rPr lang="en-US" sz="1700" dirty="0" err="1"/>
              <a:t>usas</a:t>
            </a:r>
            <a:r>
              <a:rPr lang="en-US" sz="1700" dirty="0"/>
              <a:t>, </a:t>
            </a:r>
            <a:r>
              <a:rPr lang="en-US" sz="1700" dirty="0" err="1"/>
              <a:t>manteniendo</a:t>
            </a:r>
            <a:r>
              <a:rPr lang="en-US" sz="1700" dirty="0"/>
              <a:t> </a:t>
            </a:r>
            <a:r>
              <a:rPr lang="en-US" sz="1700" dirty="0" err="1"/>
              <a:t>bajos</a:t>
            </a:r>
            <a:r>
              <a:rPr lang="en-US" sz="1700" dirty="0"/>
              <a:t> </a:t>
            </a:r>
            <a:r>
              <a:rPr lang="en-US" sz="1700" dirty="0" err="1"/>
              <a:t>los</a:t>
            </a:r>
            <a:r>
              <a:rPr lang="en-US" sz="1700" dirty="0"/>
              <a:t> </a:t>
            </a:r>
            <a:r>
              <a:rPr lang="en-US" sz="1700" dirty="0" err="1"/>
              <a:t>costos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r>
              <a:rPr lang="en-US" sz="1700" b="1" dirty="0" err="1"/>
              <a:t>Facilidad</a:t>
            </a:r>
            <a:r>
              <a:rPr lang="en-US" sz="1700" b="1" dirty="0"/>
              <a:t> de </a:t>
            </a:r>
            <a:r>
              <a:rPr lang="en-US" sz="1700" b="1" dirty="0" err="1"/>
              <a:t>Uso</a:t>
            </a:r>
            <a:r>
              <a:rPr lang="en-US" sz="1700" dirty="0"/>
              <a:t>: No es </a:t>
            </a:r>
            <a:r>
              <a:rPr lang="en-US" sz="1700" dirty="0" err="1"/>
              <a:t>necesario</a:t>
            </a:r>
            <a:r>
              <a:rPr lang="en-US" sz="1700" dirty="0"/>
              <a:t> </a:t>
            </a:r>
            <a:r>
              <a:rPr lang="en-US" sz="1700" dirty="0" err="1"/>
              <a:t>aprovisionar</a:t>
            </a:r>
            <a:r>
              <a:rPr lang="en-US" sz="1700" dirty="0"/>
              <a:t> </a:t>
            </a:r>
            <a:r>
              <a:rPr lang="en-US" sz="1700" dirty="0" err="1"/>
              <a:t>ni</a:t>
            </a:r>
            <a:r>
              <a:rPr lang="en-US" sz="1700" dirty="0"/>
              <a:t> </a:t>
            </a:r>
            <a:r>
              <a:rPr lang="en-US" sz="1700" dirty="0" err="1"/>
              <a:t>gestionar</a:t>
            </a:r>
            <a:r>
              <a:rPr lang="en-US" sz="1700" dirty="0"/>
              <a:t> </a:t>
            </a:r>
            <a:r>
              <a:rPr lang="en-US" sz="1700" dirty="0" err="1"/>
              <a:t>infraestructura</a:t>
            </a:r>
            <a:r>
              <a:rPr lang="en-US" sz="1700" dirty="0"/>
              <a:t>, lo que lo </a:t>
            </a:r>
            <a:r>
              <a:rPr lang="en-US" sz="1700" dirty="0" err="1"/>
              <a:t>hace</a:t>
            </a:r>
            <a:r>
              <a:rPr lang="en-US" sz="1700" dirty="0"/>
              <a:t> </a:t>
            </a:r>
            <a:r>
              <a:rPr lang="en-US" sz="1700" dirty="0" err="1"/>
              <a:t>amigable</a:t>
            </a:r>
            <a:r>
              <a:rPr lang="en-US" sz="1700" dirty="0"/>
              <a:t> para </a:t>
            </a:r>
            <a:r>
              <a:rPr lang="en-US" sz="1700" dirty="0" err="1"/>
              <a:t>negocios</a:t>
            </a:r>
            <a:r>
              <a:rPr lang="en-US" sz="1700" dirty="0"/>
              <a:t> de </a:t>
            </a:r>
            <a:r>
              <a:rPr lang="en-US" sz="1700" dirty="0" err="1"/>
              <a:t>todos</a:t>
            </a:r>
            <a:r>
              <a:rPr lang="en-US" sz="1700" dirty="0"/>
              <a:t> </a:t>
            </a:r>
            <a:r>
              <a:rPr lang="en-US" sz="1700" dirty="0" err="1"/>
              <a:t>los</a:t>
            </a:r>
            <a:r>
              <a:rPr lang="en-US" sz="1700" dirty="0"/>
              <a:t> </a:t>
            </a:r>
            <a:r>
              <a:rPr lang="en-US" sz="1700" dirty="0" err="1"/>
              <a:t>tamaños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r>
              <a:rPr lang="en-US" sz="1700" b="1" dirty="0"/>
              <a:t>Casos de </a:t>
            </a:r>
            <a:r>
              <a:rPr lang="en-US" sz="1700" b="1" dirty="0" err="1"/>
              <a:t>Uso</a:t>
            </a:r>
            <a:r>
              <a:rPr lang="en-US" sz="1700" b="1" dirty="0"/>
              <a:t>: </a:t>
            </a:r>
            <a:r>
              <a:rPr lang="en-US" sz="1700" dirty="0" err="1"/>
              <a:t>Aplicable</a:t>
            </a:r>
            <a:r>
              <a:rPr lang="en-US" sz="1700" dirty="0"/>
              <a:t> </a:t>
            </a:r>
            <a:r>
              <a:rPr lang="en-US" sz="1700" dirty="0" err="1"/>
              <a:t>ampliamente</a:t>
            </a:r>
            <a:r>
              <a:rPr lang="en-US" sz="1700" dirty="0"/>
              <a:t> </a:t>
            </a:r>
            <a:r>
              <a:rPr lang="en-US" sz="1700" dirty="0" err="1"/>
              <a:t>en</a:t>
            </a:r>
            <a:r>
              <a:rPr lang="en-US" sz="1700" dirty="0"/>
              <a:t> </a:t>
            </a:r>
            <a:r>
              <a:rPr lang="en-US" sz="1700" dirty="0" err="1"/>
              <a:t>industrias</a:t>
            </a:r>
            <a:r>
              <a:rPr lang="en-US" sz="1700" dirty="0"/>
              <a:t> para </a:t>
            </a:r>
            <a:r>
              <a:rPr lang="en-US" sz="1700" dirty="0" err="1"/>
              <a:t>tareas</a:t>
            </a:r>
            <a:r>
              <a:rPr lang="en-US" sz="1700" dirty="0"/>
              <a:t> </a:t>
            </a:r>
            <a:r>
              <a:rPr lang="en-US" sz="1700" dirty="0" err="1"/>
              <a:t>como</a:t>
            </a:r>
            <a:r>
              <a:rPr lang="en-US" sz="1700" dirty="0"/>
              <a:t> </a:t>
            </a:r>
            <a:r>
              <a:rPr lang="en-US" sz="1700" dirty="0" err="1"/>
              <a:t>generación</a:t>
            </a:r>
            <a:r>
              <a:rPr lang="en-US" sz="1700" dirty="0"/>
              <a:t> de </a:t>
            </a:r>
            <a:r>
              <a:rPr lang="en-US" sz="1700" dirty="0" err="1"/>
              <a:t>contenido</a:t>
            </a:r>
            <a:r>
              <a:rPr lang="en-US" sz="1700" dirty="0"/>
              <a:t>, </a:t>
            </a:r>
            <a:r>
              <a:rPr lang="en-US" sz="1700" dirty="0" err="1"/>
              <a:t>creación</a:t>
            </a:r>
            <a:r>
              <a:rPr lang="en-US" sz="1700" dirty="0"/>
              <a:t> de </a:t>
            </a:r>
            <a:r>
              <a:rPr lang="en-US" sz="1700" dirty="0" err="1"/>
              <a:t>imágenes</a:t>
            </a:r>
            <a:r>
              <a:rPr lang="en-US" sz="1700" dirty="0"/>
              <a:t> y </a:t>
            </a:r>
            <a:r>
              <a:rPr lang="en-US" sz="1700" dirty="0" err="1"/>
              <a:t>análisis</a:t>
            </a:r>
            <a:r>
              <a:rPr lang="en-US" sz="1700" dirty="0"/>
              <a:t> de </a:t>
            </a:r>
            <a:r>
              <a:rPr lang="en-US" sz="1700" dirty="0" err="1"/>
              <a:t>datos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r>
              <a:rPr lang="en-US" sz="1700" dirty="0"/>
              <a:t>Ideal para </a:t>
            </a:r>
            <a:r>
              <a:rPr lang="en-US" sz="1700" dirty="0" err="1"/>
              <a:t>empresas</a:t>
            </a:r>
            <a:r>
              <a:rPr lang="en-US" sz="1700" dirty="0"/>
              <a:t> que </a:t>
            </a:r>
            <a:r>
              <a:rPr lang="en-US" sz="1700" dirty="0" err="1"/>
              <a:t>buscan</a:t>
            </a:r>
            <a:r>
              <a:rPr lang="en-US" sz="1700" dirty="0"/>
              <a:t> </a:t>
            </a:r>
            <a:r>
              <a:rPr lang="en-US" sz="1700" dirty="0" err="1"/>
              <a:t>aprovechar</a:t>
            </a:r>
            <a:r>
              <a:rPr lang="en-US" sz="1700" dirty="0"/>
              <a:t> la IA sin </a:t>
            </a:r>
            <a:r>
              <a:rPr lang="en-US" sz="1700" dirty="0" err="1"/>
              <a:t>contar</a:t>
            </a:r>
            <a:r>
              <a:rPr lang="en-US" sz="1700" dirty="0"/>
              <a:t> con </a:t>
            </a:r>
            <a:r>
              <a:rPr lang="en-US" sz="1700" dirty="0" err="1"/>
              <a:t>extensos</a:t>
            </a:r>
            <a:r>
              <a:rPr lang="en-US" sz="1700" dirty="0"/>
              <a:t> </a:t>
            </a:r>
            <a:r>
              <a:rPr lang="en-US" sz="1700" dirty="0" err="1"/>
              <a:t>recursos</a:t>
            </a:r>
            <a:r>
              <a:rPr lang="en-US" sz="1700" dirty="0"/>
              <a:t> </a:t>
            </a:r>
            <a:r>
              <a:rPr lang="en-US" sz="1700" dirty="0" err="1"/>
              <a:t>técnicos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310009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FE9D4-40E2-9EE1-C2A6-5F095F1C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Explorando las Características Únicas y Usos Prácticos de Bedrock</a:t>
            </a: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C6826-BC75-6AD0-2513-93C01E13D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206830"/>
            <a:ext cx="6915019" cy="598869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 err="1"/>
              <a:t>Integración</a:t>
            </a:r>
            <a:r>
              <a:rPr lang="en-US" sz="1700" dirty="0"/>
              <a:t> con </a:t>
            </a:r>
            <a:r>
              <a:rPr lang="en-US" sz="1700" dirty="0" err="1"/>
              <a:t>modelos</a:t>
            </a:r>
            <a:r>
              <a:rPr lang="en-US" sz="1700" dirty="0"/>
              <a:t> de las </a:t>
            </a:r>
            <a:r>
              <a:rPr lang="en-US" sz="1700" dirty="0" err="1"/>
              <a:t>principales</a:t>
            </a:r>
            <a:r>
              <a:rPr lang="en-US" sz="1700" dirty="0"/>
              <a:t> </a:t>
            </a:r>
            <a:r>
              <a:rPr lang="en-US" sz="1700" dirty="0" err="1"/>
              <a:t>compañías</a:t>
            </a:r>
            <a:r>
              <a:rPr lang="en-US" sz="1700" dirty="0"/>
              <a:t> de IA: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La </a:t>
            </a:r>
            <a:r>
              <a:rPr lang="en-US" sz="1700" dirty="0" err="1"/>
              <a:t>gama</a:t>
            </a:r>
            <a:r>
              <a:rPr lang="en-US" sz="1700" dirty="0"/>
              <a:t> de </a:t>
            </a:r>
            <a:r>
              <a:rPr lang="en-US" sz="1700" dirty="0" err="1"/>
              <a:t>modelos</a:t>
            </a:r>
            <a:r>
              <a:rPr lang="en-US" sz="1700" dirty="0"/>
              <a:t> </a:t>
            </a:r>
            <a:r>
              <a:rPr lang="en-US" sz="1700" dirty="0" err="1"/>
              <a:t>incluye</a:t>
            </a:r>
            <a:r>
              <a:rPr lang="en-US" sz="1700" dirty="0"/>
              <a:t> </a:t>
            </a:r>
            <a:r>
              <a:rPr lang="en-US" sz="1700" dirty="0" err="1"/>
              <a:t>generadores</a:t>
            </a:r>
            <a:r>
              <a:rPr lang="en-US" sz="1700" dirty="0"/>
              <a:t> de </a:t>
            </a:r>
            <a:r>
              <a:rPr lang="en-US" sz="1700" dirty="0" err="1"/>
              <a:t>texto</a:t>
            </a:r>
            <a:r>
              <a:rPr lang="en-US" sz="1700" dirty="0"/>
              <a:t>, </a:t>
            </a:r>
            <a:r>
              <a:rPr lang="en-US" sz="1700" dirty="0" err="1"/>
              <a:t>creadores</a:t>
            </a:r>
            <a:r>
              <a:rPr lang="en-US" sz="1700" dirty="0"/>
              <a:t> de </a:t>
            </a:r>
            <a:r>
              <a:rPr lang="en-US" sz="1700" dirty="0" err="1"/>
              <a:t>imágenes</a:t>
            </a:r>
            <a:r>
              <a:rPr lang="en-US" sz="1700" dirty="0"/>
              <a:t> y </a:t>
            </a:r>
            <a:r>
              <a:rPr lang="en-US" sz="1700" dirty="0" err="1"/>
              <a:t>herramientas</a:t>
            </a:r>
            <a:r>
              <a:rPr lang="en-US" sz="1700" dirty="0"/>
              <a:t> </a:t>
            </a:r>
            <a:r>
              <a:rPr lang="en-US" sz="1700" dirty="0" err="1"/>
              <a:t>especializadas</a:t>
            </a:r>
            <a:r>
              <a:rPr lang="en-US" sz="1700" dirty="0"/>
              <a:t> de IA.</a:t>
            </a:r>
          </a:p>
          <a:p>
            <a:r>
              <a:rPr lang="en-US" sz="1700" dirty="0" err="1"/>
              <a:t>Características</a:t>
            </a:r>
            <a:r>
              <a:rPr lang="en-US" sz="1700" dirty="0"/>
              <a:t> </a:t>
            </a:r>
            <a:r>
              <a:rPr lang="en-US" sz="1700" dirty="0" err="1"/>
              <a:t>Únicas</a:t>
            </a:r>
            <a:r>
              <a:rPr lang="en-US" sz="1700" dirty="0"/>
              <a:t> de AWS Bedrock: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Base de </a:t>
            </a:r>
            <a:r>
              <a:rPr lang="en-US" sz="1700" b="1" dirty="0" err="1"/>
              <a:t>Conocimientos</a:t>
            </a:r>
            <a:r>
              <a:rPr lang="en-US" sz="1700" dirty="0"/>
              <a:t>: La </a:t>
            </a:r>
            <a:r>
              <a:rPr lang="en-US" sz="1700" dirty="0" err="1"/>
              <a:t>Generación</a:t>
            </a:r>
            <a:r>
              <a:rPr lang="en-US" sz="1700" dirty="0"/>
              <a:t> </a:t>
            </a:r>
            <a:r>
              <a:rPr lang="en-US" sz="1700" dirty="0" err="1"/>
              <a:t>Aumentada</a:t>
            </a:r>
            <a:r>
              <a:rPr lang="en-US" sz="1700" dirty="0"/>
              <a:t> </a:t>
            </a:r>
            <a:r>
              <a:rPr lang="en-US" sz="1700" dirty="0" err="1"/>
              <a:t>por</a:t>
            </a:r>
            <a:r>
              <a:rPr lang="en-US" sz="1700" dirty="0"/>
              <a:t> </a:t>
            </a:r>
            <a:r>
              <a:rPr lang="en-US" sz="1700" dirty="0" err="1"/>
              <a:t>Recuperación</a:t>
            </a:r>
            <a:r>
              <a:rPr lang="en-US" sz="1700" dirty="0"/>
              <a:t> (RAG) </a:t>
            </a:r>
            <a:r>
              <a:rPr lang="en-US" sz="1700" dirty="0" err="1"/>
              <a:t>incorporada</a:t>
            </a:r>
            <a:r>
              <a:rPr lang="en-US" sz="1700" dirty="0"/>
              <a:t> </a:t>
            </a:r>
            <a:r>
              <a:rPr lang="en-US" sz="1700" dirty="0" err="1"/>
              <a:t>mejora</a:t>
            </a:r>
            <a:r>
              <a:rPr lang="en-US" sz="1700" dirty="0"/>
              <a:t> las </a:t>
            </a:r>
            <a:r>
              <a:rPr lang="en-US" sz="1700" dirty="0" err="1"/>
              <a:t>respuestas</a:t>
            </a:r>
            <a:r>
              <a:rPr lang="en-US" sz="1700" dirty="0"/>
              <a:t> sin </a:t>
            </a:r>
            <a:r>
              <a:rPr lang="en-US" sz="1700" dirty="0" err="1"/>
              <a:t>necesidad</a:t>
            </a:r>
            <a:r>
              <a:rPr lang="en-US" sz="1700" dirty="0"/>
              <a:t> de </a:t>
            </a:r>
            <a:r>
              <a:rPr lang="en-US" sz="1700" dirty="0" err="1"/>
              <a:t>entrenamiento</a:t>
            </a:r>
            <a:r>
              <a:rPr lang="en-US" sz="1700" dirty="0"/>
              <a:t> </a:t>
            </a:r>
            <a:r>
              <a:rPr lang="en-US" sz="1700" dirty="0" err="1"/>
              <a:t>adicional</a:t>
            </a:r>
            <a:r>
              <a:rPr lang="en-US" sz="17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 err="1"/>
              <a:t>Funcionalidad</a:t>
            </a:r>
            <a:r>
              <a:rPr lang="en-US" sz="1700" b="1" dirty="0"/>
              <a:t> de </a:t>
            </a:r>
            <a:r>
              <a:rPr lang="en-US" sz="1700" b="1" dirty="0" err="1"/>
              <a:t>Agente</a:t>
            </a:r>
            <a:r>
              <a:rPr lang="en-US" sz="1700" dirty="0"/>
              <a:t>: </a:t>
            </a:r>
            <a:r>
              <a:rPr lang="en-US" sz="1700" dirty="0" err="1"/>
              <a:t>Permite</a:t>
            </a:r>
            <a:r>
              <a:rPr lang="en-US" sz="1700" dirty="0"/>
              <a:t> </a:t>
            </a:r>
            <a:r>
              <a:rPr lang="en-US" sz="1700" dirty="0" err="1"/>
              <a:t>acciones</a:t>
            </a:r>
            <a:r>
              <a:rPr lang="en-US" sz="1700" dirty="0"/>
              <a:t> </a:t>
            </a:r>
            <a:r>
              <a:rPr lang="en-US" sz="1700" dirty="0" err="1"/>
              <a:t>impulsadas</a:t>
            </a:r>
            <a:r>
              <a:rPr lang="en-US" sz="1700" dirty="0"/>
              <a:t> </a:t>
            </a:r>
            <a:r>
              <a:rPr lang="en-US" sz="1700" dirty="0" err="1"/>
              <a:t>por</a:t>
            </a:r>
            <a:r>
              <a:rPr lang="en-US" sz="1700" dirty="0"/>
              <a:t> </a:t>
            </a:r>
            <a:r>
              <a:rPr lang="en-US" sz="1700" dirty="0" err="1"/>
              <a:t>indicaciones</a:t>
            </a:r>
            <a:r>
              <a:rPr lang="en-US" sz="1700" dirty="0"/>
              <a:t>, </a:t>
            </a:r>
            <a:r>
              <a:rPr lang="en-US" sz="1700" dirty="0" err="1"/>
              <a:t>añadiendo</a:t>
            </a:r>
            <a:r>
              <a:rPr lang="en-US" sz="1700" dirty="0"/>
              <a:t> un </a:t>
            </a:r>
            <a:r>
              <a:rPr lang="en-US" sz="1700" dirty="0" err="1"/>
              <a:t>elemento</a:t>
            </a:r>
            <a:r>
              <a:rPr lang="en-US" sz="1700" dirty="0"/>
              <a:t> </a:t>
            </a:r>
            <a:r>
              <a:rPr lang="en-US" sz="1700" dirty="0" err="1"/>
              <a:t>dinámico</a:t>
            </a:r>
            <a:r>
              <a:rPr lang="en-US" sz="1700" dirty="0"/>
              <a:t> a las </a:t>
            </a:r>
            <a:r>
              <a:rPr lang="en-US" sz="1700" dirty="0" err="1"/>
              <a:t>interacciones</a:t>
            </a:r>
            <a:r>
              <a:rPr lang="en-US" sz="17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 err="1"/>
              <a:t>Modelos</a:t>
            </a:r>
            <a:r>
              <a:rPr lang="en-US" sz="1700" b="1" dirty="0"/>
              <a:t> </a:t>
            </a:r>
            <a:r>
              <a:rPr lang="en-US" sz="1700" b="1" dirty="0" err="1"/>
              <a:t>Personalizados</a:t>
            </a:r>
            <a:r>
              <a:rPr lang="en-US" sz="1700" dirty="0"/>
              <a:t>: </a:t>
            </a:r>
            <a:r>
              <a:rPr lang="en-US" sz="1700" dirty="0" err="1"/>
              <a:t>Permite</a:t>
            </a:r>
            <a:r>
              <a:rPr lang="en-US" sz="1700" dirty="0"/>
              <a:t> </a:t>
            </a:r>
            <a:r>
              <a:rPr lang="en-US" sz="1700" dirty="0" err="1"/>
              <a:t>el</a:t>
            </a:r>
            <a:r>
              <a:rPr lang="en-US" sz="1700" dirty="0"/>
              <a:t> </a:t>
            </a:r>
            <a:r>
              <a:rPr lang="en-US" sz="1700" dirty="0" err="1"/>
              <a:t>desarrollo</a:t>
            </a:r>
            <a:r>
              <a:rPr lang="en-US" sz="1700" dirty="0"/>
              <a:t> de </a:t>
            </a:r>
            <a:r>
              <a:rPr lang="en-US" sz="1700" dirty="0" err="1"/>
              <a:t>modelos</a:t>
            </a:r>
            <a:r>
              <a:rPr lang="en-US" sz="1700" dirty="0"/>
              <a:t> de IA a </a:t>
            </a:r>
            <a:r>
              <a:rPr lang="en-US" sz="1700" dirty="0" err="1"/>
              <a:t>medida</a:t>
            </a:r>
            <a:r>
              <a:rPr lang="en-US" sz="1700" dirty="0"/>
              <a:t> </a:t>
            </a:r>
            <a:r>
              <a:rPr lang="en-US" sz="1700" dirty="0" err="1"/>
              <a:t>adaptados</a:t>
            </a:r>
            <a:r>
              <a:rPr lang="en-US" sz="1700" dirty="0"/>
              <a:t> a las </a:t>
            </a:r>
            <a:r>
              <a:rPr lang="en-US" sz="1700" dirty="0" err="1"/>
              <a:t>necesidades</a:t>
            </a:r>
            <a:r>
              <a:rPr lang="en-US" sz="1700" dirty="0"/>
              <a:t> </a:t>
            </a:r>
            <a:r>
              <a:rPr lang="en-US" sz="1700" dirty="0" err="1"/>
              <a:t>específicas</a:t>
            </a:r>
            <a:r>
              <a:rPr lang="en-US" sz="1700" dirty="0"/>
              <a:t> del </a:t>
            </a:r>
            <a:r>
              <a:rPr lang="en-US" sz="1700" dirty="0" err="1"/>
              <a:t>negocio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r>
              <a:rPr lang="en-US" sz="1700" dirty="0" err="1"/>
              <a:t>Aplicaciones</a:t>
            </a:r>
            <a:r>
              <a:rPr lang="en-US" sz="1700" dirty="0"/>
              <a:t> </a:t>
            </a:r>
            <a:r>
              <a:rPr lang="en-US" sz="1700" dirty="0" err="1"/>
              <a:t>Prácticas</a:t>
            </a:r>
            <a:r>
              <a:rPr lang="en-US" sz="17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 err="1"/>
              <a:t>Generación</a:t>
            </a:r>
            <a:r>
              <a:rPr lang="en-US" sz="1700" b="1" dirty="0"/>
              <a:t> de </a:t>
            </a:r>
            <a:r>
              <a:rPr lang="en-US" sz="1700" b="1" dirty="0" err="1"/>
              <a:t>Texto</a:t>
            </a:r>
            <a:r>
              <a:rPr lang="en-US" sz="1700" dirty="0"/>
              <a:t>: </a:t>
            </a:r>
            <a:r>
              <a:rPr lang="en-US" sz="1700" dirty="0" err="1"/>
              <a:t>Desde</a:t>
            </a:r>
            <a:r>
              <a:rPr lang="en-US" sz="1700" dirty="0"/>
              <a:t> </a:t>
            </a:r>
            <a:r>
              <a:rPr lang="en-US" sz="1700" dirty="0" err="1"/>
              <a:t>crear</a:t>
            </a:r>
            <a:r>
              <a:rPr lang="en-US" sz="1700" dirty="0"/>
              <a:t> </a:t>
            </a:r>
            <a:r>
              <a:rPr lang="en-US" sz="1700" dirty="0" err="1"/>
              <a:t>contenido</a:t>
            </a:r>
            <a:r>
              <a:rPr lang="en-US" sz="1700" dirty="0"/>
              <a:t> de marketing hasta </a:t>
            </a:r>
            <a:r>
              <a:rPr lang="en-US" sz="1700" dirty="0" err="1"/>
              <a:t>generar</a:t>
            </a:r>
            <a:r>
              <a:rPr lang="en-US" sz="1700" dirty="0"/>
              <a:t> </a:t>
            </a:r>
            <a:r>
              <a:rPr lang="en-US" sz="1700" dirty="0" err="1"/>
              <a:t>fragmentos</a:t>
            </a:r>
            <a:r>
              <a:rPr lang="en-US" sz="1700" dirty="0"/>
              <a:t> de </a:t>
            </a:r>
            <a:r>
              <a:rPr lang="en-US" sz="1700" dirty="0" err="1"/>
              <a:t>código</a:t>
            </a:r>
            <a:r>
              <a:rPr lang="en-US" sz="17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 err="1"/>
              <a:t>Generación</a:t>
            </a:r>
            <a:r>
              <a:rPr lang="en-US" sz="1700" b="1" dirty="0"/>
              <a:t> de </a:t>
            </a:r>
            <a:r>
              <a:rPr lang="en-US" sz="1700" b="1" dirty="0" err="1"/>
              <a:t>Imágenes</a:t>
            </a:r>
            <a:r>
              <a:rPr lang="en-US" sz="1700" b="1" dirty="0"/>
              <a:t>: </a:t>
            </a:r>
            <a:r>
              <a:rPr lang="en-US" sz="1700" dirty="0"/>
              <a:t>Produce </a:t>
            </a:r>
            <a:r>
              <a:rPr lang="en-US" sz="1700" dirty="0" err="1"/>
              <a:t>imágenes</a:t>
            </a:r>
            <a:r>
              <a:rPr lang="en-US" sz="1700" dirty="0"/>
              <a:t> </a:t>
            </a:r>
            <a:r>
              <a:rPr lang="en-US" sz="1700" dirty="0" err="1"/>
              <a:t>intrincadas</a:t>
            </a:r>
            <a:r>
              <a:rPr lang="en-US" sz="1700" dirty="0"/>
              <a:t> y </a:t>
            </a:r>
            <a:r>
              <a:rPr lang="en-US" sz="1700" dirty="0" err="1"/>
              <a:t>creativas</a:t>
            </a:r>
            <a:r>
              <a:rPr lang="en-US" sz="1700" dirty="0"/>
              <a:t> con </a:t>
            </a:r>
            <a:r>
              <a:rPr lang="en-US" sz="1700" dirty="0" err="1"/>
              <a:t>indicaciones</a:t>
            </a:r>
            <a:r>
              <a:rPr lang="en-US" sz="1700" dirty="0"/>
              <a:t> simples.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 err="1"/>
              <a:t>Interacciones</a:t>
            </a:r>
            <a:r>
              <a:rPr lang="en-US" sz="1700" b="1" dirty="0"/>
              <a:t> API</a:t>
            </a:r>
            <a:r>
              <a:rPr lang="en-US" sz="1700" dirty="0"/>
              <a:t>: Las </a:t>
            </a:r>
            <a:r>
              <a:rPr lang="en-US" sz="1700" dirty="0" err="1"/>
              <a:t>perspectivas</a:t>
            </a:r>
            <a:r>
              <a:rPr lang="en-US" sz="1700" dirty="0"/>
              <a:t> </a:t>
            </a:r>
            <a:r>
              <a:rPr lang="en-US" sz="1700" dirty="0" err="1"/>
              <a:t>detalladas</a:t>
            </a:r>
            <a:r>
              <a:rPr lang="en-US" sz="1700" dirty="0"/>
              <a:t> de la API </a:t>
            </a:r>
            <a:r>
              <a:rPr lang="en-US" sz="1700" dirty="0" err="1"/>
              <a:t>demuestran</a:t>
            </a:r>
            <a:r>
              <a:rPr lang="en-US" sz="1700" dirty="0"/>
              <a:t> la </a:t>
            </a:r>
            <a:r>
              <a:rPr lang="en-US" sz="1700" dirty="0" err="1"/>
              <a:t>mecánica</a:t>
            </a:r>
            <a:r>
              <a:rPr lang="en-US" sz="1700" dirty="0"/>
              <a:t> </a:t>
            </a:r>
            <a:r>
              <a:rPr lang="en-US" sz="1700" dirty="0" err="1"/>
              <a:t>detrás</a:t>
            </a:r>
            <a:r>
              <a:rPr lang="en-US" sz="1700" dirty="0"/>
              <a:t> de las </a:t>
            </a:r>
            <a:r>
              <a:rPr lang="en-US" sz="1700" dirty="0" err="1"/>
              <a:t>respuestas</a:t>
            </a:r>
            <a:r>
              <a:rPr lang="en-US" sz="1700" dirty="0"/>
              <a:t> de la IA.</a:t>
            </a:r>
          </a:p>
        </p:txBody>
      </p:sp>
    </p:spTree>
    <p:extLst>
      <p:ext uri="{BB962C8B-B14F-4D97-AF65-F5344CB8AC3E}">
        <p14:creationId xmlns:p14="http://schemas.microsoft.com/office/powerpoint/2010/main" val="240995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A0C3F2-8CE4-895D-5298-AB4B7A24E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800" y="457200"/>
            <a:ext cx="1056639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21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330E4B-AF11-6CD2-592B-107FB2915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800" y="457200"/>
            <a:ext cx="1056639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278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89F8F-25A3-4E3E-CC8A-392F95CB3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FF3E40DC-77C7-FD74-8F54-C408CD331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1DB9BB2E-BD8F-8428-D74C-D76F95180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F493DF56-04C4-B74A-A35C-A7490F02C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44D7E77C-4A67-FEF6-9D9A-59772DB1B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696651C-A586-2F86-74DC-334BB9CE6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86" y="328385"/>
            <a:ext cx="10834914" cy="609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45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897</Words>
  <Application>Microsoft Macintosh PowerPoint</Application>
  <PresentationFormat>Widescreen</PresentationFormat>
  <Paragraphs>71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Meiryo</vt:lpstr>
      <vt:lpstr>Arial</vt:lpstr>
      <vt:lpstr>Calibri</vt:lpstr>
      <vt:lpstr>Calibri Light</vt:lpstr>
      <vt:lpstr>Söhne</vt:lpstr>
      <vt:lpstr>Office Theme</vt:lpstr>
      <vt:lpstr>PowerPoint Presentation</vt:lpstr>
      <vt:lpstr>Como funciona un Chatbot ?</vt:lpstr>
      <vt:lpstr>PowerPoint Presentation</vt:lpstr>
      <vt:lpstr>Que es AWS Bedrock?</vt:lpstr>
      <vt:lpstr>Características Principales de AWS Bedrock</vt:lpstr>
      <vt:lpstr>Explorando las Características Únicas y Usos Prácticos de Bedrock </vt:lpstr>
      <vt:lpstr>PowerPoint Presentation</vt:lpstr>
      <vt:lpstr>PowerPoint Presentation</vt:lpstr>
      <vt:lpstr>PowerPoint Presentation</vt:lpstr>
      <vt:lpstr>PowerPoint Presentation</vt:lpstr>
      <vt:lpstr>Componentes</vt:lpstr>
      <vt:lpstr>Que es RAG ?</vt:lpstr>
      <vt:lpstr>PowerPoint Presentation</vt:lpstr>
      <vt:lpstr>PowerPoint Presentation</vt:lpstr>
      <vt:lpstr>RAG en accion .</vt:lpstr>
      <vt:lpstr>Backend / Frontend  Chatbot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Hugo Estrada S.</dc:creator>
  <cp:lastModifiedBy>paulo alvarado</cp:lastModifiedBy>
  <cp:revision>22</cp:revision>
  <dcterms:created xsi:type="dcterms:W3CDTF">2024-01-11T00:06:24Z</dcterms:created>
  <dcterms:modified xsi:type="dcterms:W3CDTF">2024-01-27T01:57:36Z</dcterms:modified>
</cp:coreProperties>
</file>